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9" r:id="rId4"/>
    <p:sldId id="261" r:id="rId5"/>
    <p:sldId id="268" r:id="rId6"/>
    <p:sldId id="266" r:id="rId7"/>
    <p:sldId id="267" r:id="rId8"/>
    <p:sldId id="27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87" d="100"/>
          <a:sy n="87" d="100"/>
        </p:scale>
        <p:origin x="-13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129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296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477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184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386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902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44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75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267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E5DEB-E301-48C8-A6BE-83088368A805}" type="datetimeFigureOut">
              <a:rPr lang="ru-RU" smtClean="0"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471C-C330-4FFB-8DB8-7BEF650DF8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18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05533"/>
            <a:ext cx="9143999" cy="48717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txBody>
          <a:bodyPr vert="horz" lIns="360000" tIns="45720" rIns="36000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Правовые основания для создания</a:t>
            </a:r>
          </a:p>
          <a:p>
            <a:r>
              <a:rPr lang="ru-RU" sz="2800" dirty="0" smtClean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Системы -112</a:t>
            </a:r>
          </a:p>
          <a:p>
            <a:endParaRPr lang="ru-RU" sz="2800" dirty="0" smtClean="0">
              <a:solidFill>
                <a:schemeClr val="tx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Указ Президента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28.12.2010 №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1632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совершенствовании системы обеспечения вызова экстренных оперативных служб на территории Российской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Федерации».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Федеральный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 от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07.06.2003 №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126-ФЗ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 связи».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b="1" dirty="0">
                <a:solidFill>
                  <a:srgbClr val="26282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Федеральный закон от </a:t>
            </a:r>
            <a:r>
              <a:rPr lang="ru-RU" sz="1600" b="1" dirty="0" smtClean="0">
                <a:solidFill>
                  <a:srgbClr val="26282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21.12.1994 № </a:t>
            </a:r>
            <a:r>
              <a:rPr lang="ru-RU" sz="1600" b="1" dirty="0">
                <a:solidFill>
                  <a:srgbClr val="26282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68-ФЗ </a:t>
            </a:r>
            <a:r>
              <a:rPr lang="ru-RU" sz="1600" b="1" dirty="0" smtClean="0">
                <a:solidFill>
                  <a:srgbClr val="26282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«О </a:t>
            </a:r>
            <a:r>
              <a:rPr lang="ru-RU" sz="1600" b="1" dirty="0">
                <a:solidFill>
                  <a:srgbClr val="26282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защите населения и территорий от чрезвычайных ситуаций природного и техногенного </a:t>
            </a:r>
            <a:r>
              <a:rPr lang="ru-RU" sz="1600" b="1" dirty="0" smtClean="0">
                <a:solidFill>
                  <a:srgbClr val="26282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характера».</a:t>
            </a:r>
            <a:endParaRPr lang="ru-RU" sz="16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Постановление Правительства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21.11.2011 №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958 «О системе обеспечения вызова экстренных оперативных служб по единому номеру «112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Постановление Правительства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Ярославской области от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16.06.2017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479-п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системе обеспечения вызова экстренных оперативных служб по единому номеру «112» на территории Ярославской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области».</a:t>
            </a:r>
          </a:p>
          <a:p>
            <a:endParaRPr lang="ru-RU" sz="1400" dirty="0"/>
          </a:p>
          <a:p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687520"/>
              </p:ext>
            </p:extLst>
          </p:nvPr>
        </p:nvGraphicFramePr>
        <p:xfrm>
          <a:off x="0" y="513857"/>
          <a:ext cx="9144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29375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Департамент региональной безопасности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573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789509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159732" y="1086414"/>
            <a:ext cx="4824536" cy="614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" y="5877272"/>
            <a:ext cx="914399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" y="6093296"/>
            <a:ext cx="9143999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" y="6309320"/>
            <a:ext cx="9143998" cy="548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r="85703" b="4166"/>
          <a:stretch/>
        </p:blipFill>
        <p:spPr bwMode="auto">
          <a:xfrm>
            <a:off x="539552" y="113953"/>
            <a:ext cx="576064" cy="1026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614" y="1180962"/>
            <a:ext cx="809964" cy="782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 descr="C:\Users\user112\Desktop\middle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09" y="1305519"/>
            <a:ext cx="790575" cy="790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6745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05533"/>
            <a:ext cx="9143999" cy="48717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txBody>
          <a:bodyPr vert="horz" lIns="360000" tIns="45720" rIns="36000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dirty="0" smtClean="0">
              <a:solidFill>
                <a:schemeClr val="tx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Цели </a:t>
            </a:r>
            <a:r>
              <a:rPr lang="ru-RU" sz="2800" dirty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создания 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Системы-112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Вызов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экстренных оперативных служб по принципу «одного окна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Ускорение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реагирования и улучшение взаимодействия экстренных оперативных служб при вызовах (сообщениях о происшествиях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sz="2800" dirty="0" smtClean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 создания Системы-112</a:t>
            </a: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Прием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номеру «112» вызовов (сообщений о происшествиях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Получение сведений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местонахождении лица, обратившегося по номеру «112», и (или) абонентского устройства, с которого был осуществлен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вызов.</a:t>
            </a: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Направление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информации о происшествиях, в том числе вызовов (сообщений о происшествиях), в дежурно-диспетчерские службы экстренных оперативных служб в соответствии с их компетенцией для организации экстренного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реагирования.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Обеспечение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дистанционной психологической поддержки лицу, обратившемуся по номеру «112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Автоматическое </a:t>
            </a:r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восстановление соединения с пользовательским (оконечным) оборудованием лица, обратившегося по номеру «112», в случае внезапного 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прерывания соединения</a:t>
            </a:r>
            <a:r>
              <a:rPr lang="ru-RU" sz="1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454598"/>
              </p:ext>
            </p:extLst>
          </p:nvPr>
        </p:nvGraphicFramePr>
        <p:xfrm>
          <a:off x="0" y="513857"/>
          <a:ext cx="9144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29375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Департамент региональной безопасности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573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789509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159732" y="1086414"/>
            <a:ext cx="4824536" cy="614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" y="5877272"/>
            <a:ext cx="914399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" y="6093296"/>
            <a:ext cx="9143999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" y="6309320"/>
            <a:ext cx="9143998" cy="548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r="85703" b="4166"/>
          <a:stretch/>
        </p:blipFill>
        <p:spPr bwMode="auto">
          <a:xfrm>
            <a:off x="539552" y="113953"/>
            <a:ext cx="576064" cy="1026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371" y="1071414"/>
            <a:ext cx="809964" cy="782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 descr="C:\Users\user112\Desktop\middle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96" y="1140165"/>
            <a:ext cx="790575" cy="790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236330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05533"/>
            <a:ext cx="9143999" cy="48717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txBody>
          <a:bodyPr vert="horz" lIns="360000" tIns="45720" rIns="36000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solidFill>
                  <a:srgbClr val="FF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Важная информация для лиц,</a:t>
            </a:r>
          </a:p>
          <a:p>
            <a:r>
              <a:rPr lang="ru-RU" sz="2800" dirty="0">
                <a:solidFill>
                  <a:srgbClr val="FF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бращающихся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единому номеру «112»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Вызов экстренных оперативных служб по единому номеру «112» является безусловно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есплатной услугой.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Вызов может быто осуществлён как в голосовом режиме, так и текстовом (с помощью СМС-сообщения на номер «112»).</a:t>
            </a: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обращении по единому номеру «112» с целью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экстренных оперативных служб от пользователя в силу исключения из общего правила обработки персональных данных, не требуется получение согласия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обработку и предоставление персональных данных.</a:t>
            </a: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Система – 112 оснащена функциями определения номера и местоположения обращающегося лица. Все обращения по единому номеру «112» фиксируются на электронном носителе.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855017"/>
              </p:ext>
            </p:extLst>
          </p:nvPr>
        </p:nvGraphicFramePr>
        <p:xfrm>
          <a:off x="0" y="513857"/>
          <a:ext cx="9144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29375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Департамент региональной безопасности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573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789509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159732" y="1086414"/>
            <a:ext cx="4824536" cy="614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" y="5877272"/>
            <a:ext cx="914399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" y="6093296"/>
            <a:ext cx="9143999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" y="6309320"/>
            <a:ext cx="9143998" cy="548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r="85703" b="4166"/>
          <a:stretch/>
        </p:blipFill>
        <p:spPr bwMode="auto">
          <a:xfrm>
            <a:off x="539552" y="113953"/>
            <a:ext cx="576064" cy="1026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140165"/>
            <a:ext cx="809964" cy="782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 descr="C:\Users\user112\Desktop\middle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83" y="1305519"/>
            <a:ext cx="790575" cy="790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4617922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0" y="1005533"/>
            <a:ext cx="9144000" cy="48717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>
                <a:shade val="50000"/>
              </a:schemeClr>
            </a:solidFill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496347"/>
              </p:ext>
            </p:extLst>
          </p:nvPr>
        </p:nvGraphicFramePr>
        <p:xfrm>
          <a:off x="0" y="513857"/>
          <a:ext cx="9144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Департамент региональной безопасности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0"/>
            <a:ext cx="9144000" cy="573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789509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445198" y="1032378"/>
            <a:ext cx="6223146" cy="68640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СХЕМА ПРОХОЖДЕНИЯ ВЫЗОВОВ «112»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г. Ярославле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5877272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6098903"/>
            <a:ext cx="9144000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6314926"/>
            <a:ext cx="9143999" cy="543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r="85703" b="4166"/>
          <a:stretch/>
        </p:blipFill>
        <p:spPr bwMode="auto">
          <a:xfrm>
            <a:off x="539552" y="113953"/>
            <a:ext cx="576064" cy="1026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6931172" y="3900826"/>
            <a:ext cx="1584176" cy="92508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 extrusionH="76200">
            <a:bevelT w="127000" h="127000"/>
            <a:bevelB/>
            <a:extrusionClr>
              <a:schemeClr val="accent6">
                <a:lumMod val="40000"/>
                <a:lumOff val="60000"/>
              </a:schemeClr>
            </a:extrusionClr>
          </a:sp3d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itchFamily="34" charset="0"/>
              <a:buNone/>
              <a:defRPr sz="1200" b="1"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z="1800" dirty="0" smtClean="0"/>
              <a:t>ЦОВ - 112 </a:t>
            </a:r>
          </a:p>
          <a:p>
            <a:r>
              <a:rPr lang="ru-RU" sz="1800" dirty="0" smtClean="0"/>
              <a:t>г. Ярославль</a:t>
            </a: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3491880" y="2169522"/>
            <a:ext cx="1224855" cy="164961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 extrusionH="76200">
            <a:bevelT w="127000" h="127000"/>
            <a:bevelB/>
            <a:extrusionClr>
              <a:schemeClr val="accent6">
                <a:lumMod val="40000"/>
                <a:lumOff val="60000"/>
              </a:schemeClr>
            </a:extrusionClr>
          </a:sp3d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itchFamily="34" charset="0"/>
              <a:buNone/>
              <a:defRPr sz="1200" b="1"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z="1000" dirty="0"/>
              <a:t>ЦОД</a:t>
            </a:r>
          </a:p>
          <a:p>
            <a:r>
              <a:rPr lang="ru-RU" sz="1000" dirty="0" smtClean="0"/>
              <a:t>г. Ярославль</a:t>
            </a:r>
            <a:r>
              <a:rPr lang="ru-RU" sz="1000" dirty="0"/>
              <a:t>,</a:t>
            </a:r>
          </a:p>
          <a:p>
            <a:r>
              <a:rPr lang="ru-RU" sz="1000" dirty="0"/>
              <a:t> </a:t>
            </a:r>
            <a:r>
              <a:rPr lang="ru-RU" sz="1000" dirty="0" smtClean="0"/>
              <a:t>Советская пл., </a:t>
            </a:r>
            <a:r>
              <a:rPr lang="ru-RU" sz="1000" dirty="0"/>
              <a:t>3</a:t>
            </a:r>
          </a:p>
        </p:txBody>
      </p:sp>
      <p:pic>
        <p:nvPicPr>
          <p:cNvPr id="30" name="Picture 2"/>
          <p:cNvPicPr>
            <a:picLocks noGrp="1"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0" t="40485" r="72628" b="45103"/>
          <a:stretch/>
        </p:blipFill>
        <p:spPr bwMode="auto">
          <a:xfrm>
            <a:off x="3726490" y="2756045"/>
            <a:ext cx="736629" cy="100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одзаголовок 2"/>
          <p:cNvSpPr txBox="1">
            <a:spLocks/>
          </p:cNvSpPr>
          <p:nvPr/>
        </p:nvSpPr>
        <p:spPr>
          <a:xfrm>
            <a:off x="500496" y="2449602"/>
            <a:ext cx="944702" cy="991800"/>
          </a:xfrm>
          <a:prstGeom prst="rect">
            <a:avLst/>
          </a:prstGeom>
          <a:ln w="381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ВЫЗОВ по номеру 112</a:t>
            </a:r>
          </a:p>
        </p:txBody>
      </p:sp>
      <p:pic>
        <p:nvPicPr>
          <p:cNvPr id="47" name="Рисунок 25" descr="010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7"/>
          <a:stretch>
            <a:fillRect/>
          </a:stretch>
        </p:blipFill>
        <p:spPr bwMode="auto">
          <a:xfrm>
            <a:off x="395536" y="3324740"/>
            <a:ext cx="2177490" cy="2037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Стрелка углом 63"/>
          <p:cNvSpPr/>
          <p:nvPr/>
        </p:nvSpPr>
        <p:spPr>
          <a:xfrm>
            <a:off x="1550334" y="2459313"/>
            <a:ext cx="1957302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8" name="Group 25"/>
          <p:cNvGrpSpPr>
            <a:grpSpLocks/>
          </p:cNvGrpSpPr>
          <p:nvPr/>
        </p:nvGrpSpPr>
        <p:grpSpPr bwMode="auto">
          <a:xfrm>
            <a:off x="1547664" y="3621938"/>
            <a:ext cx="422015" cy="1079449"/>
            <a:chOff x="512" y="1643"/>
            <a:chExt cx="711" cy="1465"/>
          </a:xfrm>
        </p:grpSpPr>
        <p:grpSp>
          <p:nvGrpSpPr>
            <p:cNvPr id="49" name="Group 26"/>
            <p:cNvGrpSpPr>
              <a:grpSpLocks/>
            </p:cNvGrpSpPr>
            <p:nvPr/>
          </p:nvGrpSpPr>
          <p:grpSpPr bwMode="auto">
            <a:xfrm rot="-1508364">
              <a:off x="718" y="2459"/>
              <a:ext cx="503" cy="649"/>
              <a:chOff x="838" y="3276"/>
              <a:chExt cx="663" cy="870"/>
            </a:xfrm>
          </p:grpSpPr>
          <p:sp>
            <p:nvSpPr>
              <p:cNvPr id="60" name="AutoShape 27"/>
              <p:cNvSpPr>
                <a:spLocks noChangeArrowheads="1"/>
              </p:cNvSpPr>
              <p:nvPr/>
            </p:nvSpPr>
            <p:spPr bwMode="auto">
              <a:xfrm rot="5400000">
                <a:off x="858" y="3543"/>
                <a:ext cx="382" cy="3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13 w 21600"/>
                  <a:gd name="T13" fmla="*/ 0 h 21600"/>
                  <a:gd name="T14" fmla="*/ 21487 w 21600"/>
                  <a:gd name="T15" fmla="*/ 1220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61" name="AutoShape 28"/>
              <p:cNvSpPr>
                <a:spLocks noChangeArrowheads="1"/>
              </p:cNvSpPr>
              <p:nvPr/>
            </p:nvSpPr>
            <p:spPr bwMode="auto">
              <a:xfrm rot="5400000">
                <a:off x="824" y="3487"/>
                <a:ext cx="518" cy="4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5 w 21600"/>
                  <a:gd name="T13" fmla="*/ 0 h 21600"/>
                  <a:gd name="T14" fmla="*/ 21475 w 21600"/>
                  <a:gd name="T15" fmla="*/ 1217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62" name="AutoShape 29"/>
              <p:cNvSpPr>
                <a:spLocks noChangeArrowheads="1"/>
              </p:cNvSpPr>
              <p:nvPr/>
            </p:nvSpPr>
            <p:spPr bwMode="auto">
              <a:xfrm rot="5400000">
                <a:off x="799" y="3445"/>
                <a:ext cx="675" cy="5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8 w 21600"/>
                  <a:gd name="T13" fmla="*/ 0 h 21600"/>
                  <a:gd name="T14" fmla="*/ 21472 w 21600"/>
                  <a:gd name="T15" fmla="*/ 1218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63" name="AutoShape 30"/>
              <p:cNvSpPr>
                <a:spLocks noChangeArrowheads="1"/>
              </p:cNvSpPr>
              <p:nvPr/>
            </p:nvSpPr>
            <p:spPr bwMode="auto">
              <a:xfrm rot="5400000">
                <a:off x="735" y="3379"/>
                <a:ext cx="870" cy="66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4 w 21600"/>
                  <a:gd name="T13" fmla="*/ 0 h 21600"/>
                  <a:gd name="T14" fmla="*/ 21476 w 21600"/>
                  <a:gd name="T15" fmla="*/ 1218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  <p:grpSp>
          <p:nvGrpSpPr>
            <p:cNvPr id="50" name="Group 31"/>
            <p:cNvGrpSpPr>
              <a:grpSpLocks/>
            </p:cNvGrpSpPr>
            <p:nvPr/>
          </p:nvGrpSpPr>
          <p:grpSpPr bwMode="auto">
            <a:xfrm rot="1142433">
              <a:off x="720" y="1643"/>
              <a:ext cx="503" cy="649"/>
              <a:chOff x="838" y="3276"/>
              <a:chExt cx="663" cy="870"/>
            </a:xfrm>
          </p:grpSpPr>
          <p:sp>
            <p:nvSpPr>
              <p:cNvPr id="56" name="AutoShape 32"/>
              <p:cNvSpPr>
                <a:spLocks noChangeArrowheads="1"/>
              </p:cNvSpPr>
              <p:nvPr/>
            </p:nvSpPr>
            <p:spPr bwMode="auto">
              <a:xfrm rot="5400000">
                <a:off x="858" y="3543"/>
                <a:ext cx="382" cy="3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13 w 21600"/>
                  <a:gd name="T13" fmla="*/ 0 h 21600"/>
                  <a:gd name="T14" fmla="*/ 21487 w 21600"/>
                  <a:gd name="T15" fmla="*/ 1220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7" name="AutoShape 33"/>
              <p:cNvSpPr>
                <a:spLocks noChangeArrowheads="1"/>
              </p:cNvSpPr>
              <p:nvPr/>
            </p:nvSpPr>
            <p:spPr bwMode="auto">
              <a:xfrm rot="5400000">
                <a:off x="824" y="3487"/>
                <a:ext cx="518" cy="4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5 w 21600"/>
                  <a:gd name="T13" fmla="*/ 0 h 21600"/>
                  <a:gd name="T14" fmla="*/ 21475 w 21600"/>
                  <a:gd name="T15" fmla="*/ 1217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8" name="AutoShape 34"/>
              <p:cNvSpPr>
                <a:spLocks noChangeArrowheads="1"/>
              </p:cNvSpPr>
              <p:nvPr/>
            </p:nvSpPr>
            <p:spPr bwMode="auto">
              <a:xfrm rot="5400000">
                <a:off x="799" y="3445"/>
                <a:ext cx="675" cy="5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8 w 21600"/>
                  <a:gd name="T13" fmla="*/ 0 h 21600"/>
                  <a:gd name="T14" fmla="*/ 21472 w 21600"/>
                  <a:gd name="T15" fmla="*/ 1218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9" name="AutoShape 35"/>
              <p:cNvSpPr>
                <a:spLocks noChangeArrowheads="1"/>
              </p:cNvSpPr>
              <p:nvPr/>
            </p:nvSpPr>
            <p:spPr bwMode="auto">
              <a:xfrm rot="5400000">
                <a:off x="735" y="3379"/>
                <a:ext cx="870" cy="66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4 w 21600"/>
                  <a:gd name="T13" fmla="*/ 0 h 21600"/>
                  <a:gd name="T14" fmla="*/ 21476 w 21600"/>
                  <a:gd name="T15" fmla="*/ 1218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  <p:grpSp>
          <p:nvGrpSpPr>
            <p:cNvPr id="51" name="Group 36"/>
            <p:cNvGrpSpPr>
              <a:grpSpLocks/>
            </p:cNvGrpSpPr>
            <p:nvPr/>
          </p:nvGrpSpPr>
          <p:grpSpPr bwMode="auto">
            <a:xfrm>
              <a:off x="512" y="1899"/>
              <a:ext cx="663" cy="870"/>
              <a:chOff x="838" y="3276"/>
              <a:chExt cx="663" cy="870"/>
            </a:xfrm>
          </p:grpSpPr>
          <p:sp>
            <p:nvSpPr>
              <p:cNvPr id="52" name="AutoShape 37"/>
              <p:cNvSpPr>
                <a:spLocks noChangeArrowheads="1"/>
              </p:cNvSpPr>
              <p:nvPr/>
            </p:nvSpPr>
            <p:spPr bwMode="auto">
              <a:xfrm rot="5400000">
                <a:off x="858" y="3543"/>
                <a:ext cx="382" cy="3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13 w 21600"/>
                  <a:gd name="T13" fmla="*/ 0 h 21600"/>
                  <a:gd name="T14" fmla="*/ 21487 w 21600"/>
                  <a:gd name="T15" fmla="*/ 1220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3" name="AutoShape 38"/>
              <p:cNvSpPr>
                <a:spLocks noChangeArrowheads="1"/>
              </p:cNvSpPr>
              <p:nvPr/>
            </p:nvSpPr>
            <p:spPr bwMode="auto">
              <a:xfrm rot="5400000">
                <a:off x="824" y="3487"/>
                <a:ext cx="518" cy="4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5 w 21600"/>
                  <a:gd name="T13" fmla="*/ 0 h 21600"/>
                  <a:gd name="T14" fmla="*/ 21475 w 21600"/>
                  <a:gd name="T15" fmla="*/ 1217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4" name="AutoShape 39"/>
              <p:cNvSpPr>
                <a:spLocks noChangeArrowheads="1"/>
              </p:cNvSpPr>
              <p:nvPr/>
            </p:nvSpPr>
            <p:spPr bwMode="auto">
              <a:xfrm rot="5400000">
                <a:off x="799" y="3445"/>
                <a:ext cx="675" cy="5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8 w 21600"/>
                  <a:gd name="T13" fmla="*/ 0 h 21600"/>
                  <a:gd name="T14" fmla="*/ 21472 w 21600"/>
                  <a:gd name="T15" fmla="*/ 1218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5" name="AutoShape 40"/>
              <p:cNvSpPr>
                <a:spLocks noChangeArrowheads="1"/>
              </p:cNvSpPr>
              <p:nvPr/>
            </p:nvSpPr>
            <p:spPr bwMode="auto">
              <a:xfrm rot="5400000">
                <a:off x="735" y="3379"/>
                <a:ext cx="870" cy="66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4 w 21600"/>
                  <a:gd name="T13" fmla="*/ 0 h 21600"/>
                  <a:gd name="T14" fmla="*/ 21476 w 21600"/>
                  <a:gd name="T15" fmla="*/ 1218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</p:grpSp>
      <p:sp>
        <p:nvSpPr>
          <p:cNvPr id="67" name="Стрелка углом 66"/>
          <p:cNvSpPr/>
          <p:nvPr/>
        </p:nvSpPr>
        <p:spPr>
          <a:xfrm>
            <a:off x="3815524" y="3820037"/>
            <a:ext cx="3180618" cy="893661"/>
          </a:xfrm>
          <a:prstGeom prst="bentArrow">
            <a:avLst/>
          </a:prstGeom>
          <a:scene3d>
            <a:camera prst="orthographicFront">
              <a:rot lat="10800000" lon="20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5" name="Овал 64"/>
          <p:cNvSpPr/>
          <p:nvPr/>
        </p:nvSpPr>
        <p:spPr>
          <a:xfrm>
            <a:off x="1505809" y="2994326"/>
            <a:ext cx="296471" cy="2952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Овал 68"/>
          <p:cNvSpPr/>
          <p:nvPr/>
        </p:nvSpPr>
        <p:spPr>
          <a:xfrm>
            <a:off x="3849541" y="3770791"/>
            <a:ext cx="368315" cy="3551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738" y="1740420"/>
            <a:ext cx="3611879" cy="20316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748712"/>
            <a:ext cx="809964" cy="782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Рисунок 38" descr="C:\Users\user112\Desktop\middle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96" y="1231958"/>
            <a:ext cx="790575" cy="790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604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7" presetClass="path" presetSubtype="0" accel="33000" decel="67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-3.94633E-6 L -0.00382 -0.03701 C -0.00382 -0.05343 0.05139 -0.07356 0.0967 -0.07356 L 0.19723 -0.07356 " pathEditMode="relative" rAng="0" ptsTypes="FfFF">
                                      <p:cBhvr>
                                        <p:cTn id="17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-36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" presetClass="exit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6 4.52926E-6 L 0.00659 0.0761 L 0.31874 0.07726 " pathEditMode="relative" ptsTypes="AAA">
                                      <p:cBhvr>
                                        <p:cTn id="32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0"/>
                            </p:stCondLst>
                            <p:childTnLst>
                              <p:par>
                                <p:cTn id="34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7" presetClass="emph" presetSubtype="0" repeatCount="2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3" dur="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4" dur="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0"/>
                            </p:stCondLst>
                            <p:childTnLst>
                              <p:par>
                                <p:cTn id="4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50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0021E-6 L -0.24114 -1.70021E-6 L -0.24114 0.05367 " pathEditMode="relative" ptsTypes="AAA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0"/>
                            </p:stCondLst>
                            <p:childTnLst>
                              <p:par>
                                <p:cTn id="5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5" grpId="0" animBg="1"/>
      <p:bldP spid="65" grpId="1" animBg="1"/>
      <p:bldP spid="65" grpId="2" animBg="1"/>
      <p:bldP spid="69" grpId="0" animBg="1"/>
      <p:bldP spid="69" grpId="1" animBg="1"/>
      <p:bldP spid="69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0" y="1005533"/>
            <a:ext cx="9144000" cy="48717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accent1">
                <a:shade val="50000"/>
              </a:schemeClr>
            </a:solidFill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847193"/>
              </p:ext>
            </p:extLst>
          </p:nvPr>
        </p:nvGraphicFramePr>
        <p:xfrm>
          <a:off x="0" y="513857"/>
          <a:ext cx="9144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Департамент региональной безопасности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0"/>
            <a:ext cx="9144000" cy="573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789509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1" name="Заголовок 1"/>
          <p:cNvSpPr>
            <a:spLocks noGrp="1"/>
          </p:cNvSpPr>
          <p:nvPr>
            <p:ph type="ctrTitle"/>
          </p:nvPr>
        </p:nvSpPr>
        <p:spPr>
          <a:xfrm>
            <a:off x="1445198" y="1032378"/>
            <a:ext cx="6223146" cy="68640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СХЕМА ПРОХОЖДЕНИЯ ВЫЗОВОВ «112»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Муниципальных районах Ярославской области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5877272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6098903"/>
            <a:ext cx="9144000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6314926"/>
            <a:ext cx="9143999" cy="543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r="85703" b="4166"/>
          <a:stretch/>
        </p:blipFill>
        <p:spPr bwMode="auto">
          <a:xfrm>
            <a:off x="539552" y="113953"/>
            <a:ext cx="576064" cy="1026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одзаголовок 2"/>
          <p:cNvSpPr txBox="1">
            <a:spLocks/>
          </p:cNvSpPr>
          <p:nvPr/>
        </p:nvSpPr>
        <p:spPr>
          <a:xfrm>
            <a:off x="6931172" y="3900826"/>
            <a:ext cx="1961308" cy="125636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 extrusionH="76200">
            <a:bevelT w="127000" h="127000"/>
            <a:bevelB/>
            <a:extrusionClr>
              <a:schemeClr val="accent6">
                <a:lumMod val="40000"/>
                <a:lumOff val="60000"/>
              </a:schemeClr>
            </a:extrusionClr>
          </a:sp3d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itchFamily="34" charset="0"/>
              <a:buNone/>
              <a:defRPr sz="1200" b="1"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z="1800" dirty="0" smtClean="0"/>
              <a:t>ЦОВ ЕДДС</a:t>
            </a:r>
          </a:p>
          <a:p>
            <a:r>
              <a:rPr lang="ru-RU" sz="1800" dirty="0" smtClean="0"/>
              <a:t>муниципального района</a:t>
            </a:r>
            <a:endParaRPr lang="ru-RU" sz="1800" dirty="0"/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3491880" y="2169522"/>
            <a:ext cx="1224855" cy="164961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 extrusionH="76200">
            <a:bevelT w="127000" h="127000"/>
            <a:bevelB/>
            <a:extrusionClr>
              <a:schemeClr val="accent6">
                <a:lumMod val="40000"/>
                <a:lumOff val="60000"/>
              </a:schemeClr>
            </a:extrusionClr>
          </a:sp3d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itchFamily="34" charset="0"/>
              <a:buNone/>
              <a:defRPr sz="1200" b="1">
                <a:latin typeface="Times New Roman" pitchFamily="18" charset="0"/>
                <a:cs typeface="Times New Roman" pitchFamily="18" charset="0"/>
              </a:defRPr>
            </a:lvl1pPr>
            <a:lvl2pPr indent="0" algn="ctr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z="1000" dirty="0"/>
              <a:t>ЦОД</a:t>
            </a:r>
          </a:p>
          <a:p>
            <a:r>
              <a:rPr lang="ru-RU" sz="1000" dirty="0" smtClean="0"/>
              <a:t>г. Ярославль</a:t>
            </a:r>
            <a:r>
              <a:rPr lang="ru-RU" sz="1000" dirty="0"/>
              <a:t>,</a:t>
            </a:r>
          </a:p>
          <a:p>
            <a:r>
              <a:rPr lang="ru-RU" sz="1000" dirty="0"/>
              <a:t> </a:t>
            </a:r>
            <a:r>
              <a:rPr lang="ru-RU" sz="1000" dirty="0" smtClean="0"/>
              <a:t>Советская пл., </a:t>
            </a:r>
            <a:r>
              <a:rPr lang="ru-RU" sz="1000" dirty="0"/>
              <a:t>3</a:t>
            </a:r>
          </a:p>
        </p:txBody>
      </p:sp>
      <p:pic>
        <p:nvPicPr>
          <p:cNvPr id="30" name="Picture 2"/>
          <p:cNvPicPr>
            <a:picLocks noGrp="1"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0" t="40485" r="72628" b="45103"/>
          <a:stretch/>
        </p:blipFill>
        <p:spPr bwMode="auto">
          <a:xfrm>
            <a:off x="3726490" y="2756045"/>
            <a:ext cx="736629" cy="100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одзаголовок 2"/>
          <p:cNvSpPr txBox="1">
            <a:spLocks/>
          </p:cNvSpPr>
          <p:nvPr/>
        </p:nvSpPr>
        <p:spPr>
          <a:xfrm>
            <a:off x="500496" y="2449602"/>
            <a:ext cx="944702" cy="991800"/>
          </a:xfrm>
          <a:prstGeom prst="rect">
            <a:avLst/>
          </a:prstGeom>
          <a:ln w="38100"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ВЫЗОВ по номеру 112</a:t>
            </a:r>
          </a:p>
        </p:txBody>
      </p:sp>
      <p:pic>
        <p:nvPicPr>
          <p:cNvPr id="47" name="Рисунок 25" descr="0109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97"/>
          <a:stretch>
            <a:fillRect/>
          </a:stretch>
        </p:blipFill>
        <p:spPr bwMode="auto">
          <a:xfrm>
            <a:off x="395536" y="3324740"/>
            <a:ext cx="2177490" cy="2037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Стрелка углом 63"/>
          <p:cNvSpPr/>
          <p:nvPr/>
        </p:nvSpPr>
        <p:spPr>
          <a:xfrm>
            <a:off x="1550334" y="2459313"/>
            <a:ext cx="1957302" cy="8686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48" name="Group 25"/>
          <p:cNvGrpSpPr>
            <a:grpSpLocks/>
          </p:cNvGrpSpPr>
          <p:nvPr/>
        </p:nvGrpSpPr>
        <p:grpSpPr bwMode="auto">
          <a:xfrm>
            <a:off x="1547664" y="3621938"/>
            <a:ext cx="422015" cy="1079449"/>
            <a:chOff x="512" y="1643"/>
            <a:chExt cx="711" cy="1465"/>
          </a:xfrm>
        </p:grpSpPr>
        <p:grpSp>
          <p:nvGrpSpPr>
            <p:cNvPr id="49" name="Group 26"/>
            <p:cNvGrpSpPr>
              <a:grpSpLocks/>
            </p:cNvGrpSpPr>
            <p:nvPr/>
          </p:nvGrpSpPr>
          <p:grpSpPr bwMode="auto">
            <a:xfrm rot="-1508364">
              <a:off x="718" y="2459"/>
              <a:ext cx="503" cy="649"/>
              <a:chOff x="838" y="3276"/>
              <a:chExt cx="663" cy="870"/>
            </a:xfrm>
          </p:grpSpPr>
          <p:sp>
            <p:nvSpPr>
              <p:cNvPr id="60" name="AutoShape 27"/>
              <p:cNvSpPr>
                <a:spLocks noChangeArrowheads="1"/>
              </p:cNvSpPr>
              <p:nvPr/>
            </p:nvSpPr>
            <p:spPr bwMode="auto">
              <a:xfrm rot="5400000">
                <a:off x="858" y="3543"/>
                <a:ext cx="382" cy="3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13 w 21600"/>
                  <a:gd name="T13" fmla="*/ 0 h 21600"/>
                  <a:gd name="T14" fmla="*/ 21487 w 21600"/>
                  <a:gd name="T15" fmla="*/ 1220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61" name="AutoShape 28"/>
              <p:cNvSpPr>
                <a:spLocks noChangeArrowheads="1"/>
              </p:cNvSpPr>
              <p:nvPr/>
            </p:nvSpPr>
            <p:spPr bwMode="auto">
              <a:xfrm rot="5400000">
                <a:off x="824" y="3487"/>
                <a:ext cx="518" cy="4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5 w 21600"/>
                  <a:gd name="T13" fmla="*/ 0 h 21600"/>
                  <a:gd name="T14" fmla="*/ 21475 w 21600"/>
                  <a:gd name="T15" fmla="*/ 1217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62" name="AutoShape 29"/>
              <p:cNvSpPr>
                <a:spLocks noChangeArrowheads="1"/>
              </p:cNvSpPr>
              <p:nvPr/>
            </p:nvSpPr>
            <p:spPr bwMode="auto">
              <a:xfrm rot="5400000">
                <a:off x="799" y="3445"/>
                <a:ext cx="675" cy="5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8 w 21600"/>
                  <a:gd name="T13" fmla="*/ 0 h 21600"/>
                  <a:gd name="T14" fmla="*/ 21472 w 21600"/>
                  <a:gd name="T15" fmla="*/ 1218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63" name="AutoShape 30"/>
              <p:cNvSpPr>
                <a:spLocks noChangeArrowheads="1"/>
              </p:cNvSpPr>
              <p:nvPr/>
            </p:nvSpPr>
            <p:spPr bwMode="auto">
              <a:xfrm rot="5400000">
                <a:off x="735" y="3379"/>
                <a:ext cx="870" cy="66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4 w 21600"/>
                  <a:gd name="T13" fmla="*/ 0 h 21600"/>
                  <a:gd name="T14" fmla="*/ 21476 w 21600"/>
                  <a:gd name="T15" fmla="*/ 1218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  <p:grpSp>
          <p:nvGrpSpPr>
            <p:cNvPr id="50" name="Group 31"/>
            <p:cNvGrpSpPr>
              <a:grpSpLocks/>
            </p:cNvGrpSpPr>
            <p:nvPr/>
          </p:nvGrpSpPr>
          <p:grpSpPr bwMode="auto">
            <a:xfrm rot="1142433">
              <a:off x="720" y="1643"/>
              <a:ext cx="503" cy="649"/>
              <a:chOff x="838" y="3276"/>
              <a:chExt cx="663" cy="870"/>
            </a:xfrm>
          </p:grpSpPr>
          <p:sp>
            <p:nvSpPr>
              <p:cNvPr id="56" name="AutoShape 32"/>
              <p:cNvSpPr>
                <a:spLocks noChangeArrowheads="1"/>
              </p:cNvSpPr>
              <p:nvPr/>
            </p:nvSpPr>
            <p:spPr bwMode="auto">
              <a:xfrm rot="5400000">
                <a:off x="858" y="3543"/>
                <a:ext cx="382" cy="3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13 w 21600"/>
                  <a:gd name="T13" fmla="*/ 0 h 21600"/>
                  <a:gd name="T14" fmla="*/ 21487 w 21600"/>
                  <a:gd name="T15" fmla="*/ 1220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7" name="AutoShape 33"/>
              <p:cNvSpPr>
                <a:spLocks noChangeArrowheads="1"/>
              </p:cNvSpPr>
              <p:nvPr/>
            </p:nvSpPr>
            <p:spPr bwMode="auto">
              <a:xfrm rot="5400000">
                <a:off x="824" y="3487"/>
                <a:ext cx="518" cy="4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5 w 21600"/>
                  <a:gd name="T13" fmla="*/ 0 h 21600"/>
                  <a:gd name="T14" fmla="*/ 21475 w 21600"/>
                  <a:gd name="T15" fmla="*/ 1217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8" name="AutoShape 34"/>
              <p:cNvSpPr>
                <a:spLocks noChangeArrowheads="1"/>
              </p:cNvSpPr>
              <p:nvPr/>
            </p:nvSpPr>
            <p:spPr bwMode="auto">
              <a:xfrm rot="5400000">
                <a:off x="799" y="3445"/>
                <a:ext cx="675" cy="5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8 w 21600"/>
                  <a:gd name="T13" fmla="*/ 0 h 21600"/>
                  <a:gd name="T14" fmla="*/ 21472 w 21600"/>
                  <a:gd name="T15" fmla="*/ 1218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9" name="AutoShape 35"/>
              <p:cNvSpPr>
                <a:spLocks noChangeArrowheads="1"/>
              </p:cNvSpPr>
              <p:nvPr/>
            </p:nvSpPr>
            <p:spPr bwMode="auto">
              <a:xfrm rot="5400000">
                <a:off x="735" y="3379"/>
                <a:ext cx="870" cy="66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4 w 21600"/>
                  <a:gd name="T13" fmla="*/ 0 h 21600"/>
                  <a:gd name="T14" fmla="*/ 21476 w 21600"/>
                  <a:gd name="T15" fmla="*/ 1218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  <p:grpSp>
          <p:nvGrpSpPr>
            <p:cNvPr id="51" name="Group 36"/>
            <p:cNvGrpSpPr>
              <a:grpSpLocks/>
            </p:cNvGrpSpPr>
            <p:nvPr/>
          </p:nvGrpSpPr>
          <p:grpSpPr bwMode="auto">
            <a:xfrm>
              <a:off x="512" y="1899"/>
              <a:ext cx="663" cy="870"/>
              <a:chOff x="838" y="3276"/>
              <a:chExt cx="663" cy="870"/>
            </a:xfrm>
          </p:grpSpPr>
          <p:sp>
            <p:nvSpPr>
              <p:cNvPr id="52" name="AutoShape 37"/>
              <p:cNvSpPr>
                <a:spLocks noChangeArrowheads="1"/>
              </p:cNvSpPr>
              <p:nvPr/>
            </p:nvSpPr>
            <p:spPr bwMode="auto">
              <a:xfrm rot="5400000">
                <a:off x="858" y="3543"/>
                <a:ext cx="382" cy="3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13 w 21600"/>
                  <a:gd name="T13" fmla="*/ 0 h 21600"/>
                  <a:gd name="T14" fmla="*/ 21487 w 21600"/>
                  <a:gd name="T15" fmla="*/ 12201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3" name="AutoShape 38"/>
              <p:cNvSpPr>
                <a:spLocks noChangeArrowheads="1"/>
              </p:cNvSpPr>
              <p:nvPr/>
            </p:nvSpPr>
            <p:spPr bwMode="auto">
              <a:xfrm rot="5400000">
                <a:off x="824" y="3487"/>
                <a:ext cx="518" cy="4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5 w 21600"/>
                  <a:gd name="T13" fmla="*/ 0 h 21600"/>
                  <a:gd name="T14" fmla="*/ 21475 w 21600"/>
                  <a:gd name="T15" fmla="*/ 1217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4" name="AutoShape 39"/>
              <p:cNvSpPr>
                <a:spLocks noChangeArrowheads="1"/>
              </p:cNvSpPr>
              <p:nvPr/>
            </p:nvSpPr>
            <p:spPr bwMode="auto">
              <a:xfrm rot="5400000">
                <a:off x="799" y="3445"/>
                <a:ext cx="675" cy="5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8 w 21600"/>
                  <a:gd name="T13" fmla="*/ 0 h 21600"/>
                  <a:gd name="T14" fmla="*/ 21472 w 21600"/>
                  <a:gd name="T15" fmla="*/ 1218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55" name="AutoShape 40"/>
              <p:cNvSpPr>
                <a:spLocks noChangeArrowheads="1"/>
              </p:cNvSpPr>
              <p:nvPr/>
            </p:nvSpPr>
            <p:spPr bwMode="auto">
              <a:xfrm rot="5400000">
                <a:off x="735" y="3379"/>
                <a:ext cx="870" cy="66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124 w 21600"/>
                  <a:gd name="T13" fmla="*/ 0 h 21600"/>
                  <a:gd name="T14" fmla="*/ 21476 w 21600"/>
                  <a:gd name="T15" fmla="*/ 1218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827" y="9679"/>
                    </a:moveTo>
                    <a:cubicBezTo>
                      <a:pt x="2393" y="5153"/>
                      <a:pt x="6239" y="1757"/>
                      <a:pt x="10800" y="1758"/>
                    </a:cubicBezTo>
                    <a:cubicBezTo>
                      <a:pt x="15360" y="1758"/>
                      <a:pt x="19206" y="5153"/>
                      <a:pt x="19772" y="9679"/>
                    </a:cubicBezTo>
                    <a:lnTo>
                      <a:pt x="21516" y="9461"/>
                    </a:lnTo>
                    <a:cubicBezTo>
                      <a:pt x="20841" y="4056"/>
                      <a:pt x="16246" y="-1"/>
                      <a:pt x="10799" y="0"/>
                    </a:cubicBezTo>
                    <a:cubicBezTo>
                      <a:pt x="5353" y="0"/>
                      <a:pt x="758" y="4056"/>
                      <a:pt x="83" y="94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</p:grpSp>
      <p:sp>
        <p:nvSpPr>
          <p:cNvPr id="67" name="Стрелка углом 66"/>
          <p:cNvSpPr/>
          <p:nvPr/>
        </p:nvSpPr>
        <p:spPr>
          <a:xfrm>
            <a:off x="3815524" y="3820037"/>
            <a:ext cx="3180618" cy="893661"/>
          </a:xfrm>
          <a:prstGeom prst="bentArrow">
            <a:avLst/>
          </a:prstGeom>
          <a:scene3d>
            <a:camera prst="orthographicFront">
              <a:rot lat="10800000" lon="204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5" name="Овал 64"/>
          <p:cNvSpPr/>
          <p:nvPr/>
        </p:nvSpPr>
        <p:spPr>
          <a:xfrm>
            <a:off x="1505809" y="2994326"/>
            <a:ext cx="296471" cy="29523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Овал 68"/>
          <p:cNvSpPr/>
          <p:nvPr/>
        </p:nvSpPr>
        <p:spPr>
          <a:xfrm>
            <a:off x="3849541" y="3770791"/>
            <a:ext cx="368315" cy="35512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738" y="1740420"/>
            <a:ext cx="3611880" cy="20316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043" y="357259"/>
            <a:ext cx="809964" cy="782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Рисунок 38" descr="C:\Users\user112\Desktop\middle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96" y="1387380"/>
            <a:ext cx="790575" cy="790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73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7" presetClass="path" presetSubtype="0" accel="33000" decel="67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82 -3.94633E-6 L -0.00382 -0.03701 C -0.00382 -0.05343 0.05139 -0.07356 0.0967 -0.07356 L 0.19723 -0.07356 " pathEditMode="relative" rAng="0" ptsTypes="FfFF">
                                      <p:cBhvr>
                                        <p:cTn id="17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-36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" presetClass="exit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6" presetClass="emph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6 4.52926E-6 L 0.00659 0.0761 L 0.31874 0.07726 " pathEditMode="relative" ptsTypes="AAA">
                                      <p:cBhvr>
                                        <p:cTn id="32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0"/>
                            </p:stCondLst>
                            <p:childTnLst>
                              <p:par>
                                <p:cTn id="34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7" presetClass="emph" presetSubtype="0" repeatCount="2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43" dur="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44" dur="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0"/>
                            </p:stCondLst>
                            <p:childTnLst>
                              <p:par>
                                <p:cTn id="4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50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0021E-6 L -0.24114 -1.70021E-6 L -0.24114 0.05367 " pathEditMode="relative" ptsTypes="AAA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0"/>
                            </p:stCondLst>
                            <p:childTnLst>
                              <p:par>
                                <p:cTn id="5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5" grpId="0" animBg="1"/>
      <p:bldP spid="65" grpId="1" animBg="1"/>
      <p:bldP spid="65" grpId="2" animBg="1"/>
      <p:bldP spid="69" grpId="0" animBg="1"/>
      <p:bldP spid="69" grpId="1" animBg="1"/>
      <p:bldP spid="69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05533"/>
            <a:ext cx="9143999" cy="48717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Назначение к реагированию сил и средств экстренных оперативных служб</a:t>
            </a:r>
          </a:p>
          <a:p>
            <a:pPr algn="just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752410"/>
              </p:ext>
            </p:extLst>
          </p:nvPr>
        </p:nvGraphicFramePr>
        <p:xfrm>
          <a:off x="0" y="513857"/>
          <a:ext cx="9144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Департамент региональной безопасности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573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789509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" y="5877272"/>
            <a:ext cx="914399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" y="6093296"/>
            <a:ext cx="9143999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" y="6309320"/>
            <a:ext cx="9143998" cy="548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r="85703" b="4166"/>
          <a:stretch/>
        </p:blipFill>
        <p:spPr bwMode="auto">
          <a:xfrm>
            <a:off x="539552" y="113953"/>
            <a:ext cx="576064" cy="1026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24176"/>
            <a:ext cx="7063424" cy="385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484784"/>
            <a:ext cx="809964" cy="782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 descr="C:\Users\user112\Desktop\middle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37" y="1477114"/>
            <a:ext cx="790575" cy="790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5964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1005533"/>
            <a:ext cx="9143999" cy="48717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Реагирование экстренных оперативных служб на месте происшествия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126038"/>
              </p:ext>
            </p:extLst>
          </p:nvPr>
        </p:nvGraphicFramePr>
        <p:xfrm>
          <a:off x="0" y="513857"/>
          <a:ext cx="9144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Департамент региональной безопасности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573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789509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" y="5877272"/>
            <a:ext cx="914399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" y="6093296"/>
            <a:ext cx="9143999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" y="6309320"/>
            <a:ext cx="9143998" cy="548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r="85703" b="4166"/>
          <a:stretch/>
        </p:blipFill>
        <p:spPr bwMode="auto">
          <a:xfrm>
            <a:off x="539552" y="113953"/>
            <a:ext cx="576064" cy="1026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05" y="2019632"/>
            <a:ext cx="7402089" cy="385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8994" y="1583359"/>
            <a:ext cx="809964" cy="782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 descr="C:\Users\user112\Desktop\middle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08" y="1628179"/>
            <a:ext cx="790575" cy="790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72167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-28017" y="1020678"/>
            <a:ext cx="9143999" cy="48717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/>
        </p:spPr>
        <p:txBody>
          <a:bodyPr vert="horz" lIns="360000" tIns="45720" rIns="36000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800" b="1" dirty="0" smtClean="0">
              <a:solidFill>
                <a:schemeClr val="tx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Контактная информация </a:t>
            </a:r>
          </a:p>
          <a:p>
            <a:pPr algn="just"/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Центр обработки вызовов – 112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государственного казённого учреждения Ярославской области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«Безопасный регион»</a:t>
            </a:r>
          </a:p>
          <a:p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Телефон: 112, 714-112, 745-112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Электронная почта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tsov112@pss-yar.ru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898678"/>
              </p:ext>
            </p:extLst>
          </p:nvPr>
        </p:nvGraphicFramePr>
        <p:xfrm>
          <a:off x="0" y="513857"/>
          <a:ext cx="9144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2937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Департамент региональной безопасности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5734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789509"/>
            <a:ext cx="9144000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159732" y="1086414"/>
            <a:ext cx="4824536" cy="6143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" y="5877272"/>
            <a:ext cx="9143998" cy="216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" y="6093296"/>
            <a:ext cx="9143999" cy="21602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" y="6309320"/>
            <a:ext cx="9143998" cy="548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r="85703" b="4166"/>
          <a:stretch/>
        </p:blipFill>
        <p:spPr bwMode="auto">
          <a:xfrm>
            <a:off x="539552" y="113953"/>
            <a:ext cx="576064" cy="1026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309354"/>
            <a:ext cx="809964" cy="782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Рисунок 14" descr="C:\Users\user112\Desktop\middle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96" y="1393610"/>
            <a:ext cx="790575" cy="790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0481091"/>
      </p:ext>
    </p:extLst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03D63067CFA74429FB27DABA50A876D" ma:contentTypeVersion="4" ma:contentTypeDescription="Создание документа." ma:contentTypeScope="" ma:versionID="614cc9c20440c14645b964f4b7364e2b">
  <xsd:schema xmlns:xsd="http://www.w3.org/2001/XMLSchema" xmlns:xs="http://www.w3.org/2001/XMLSchema" xmlns:p="http://schemas.microsoft.com/office/2006/metadata/properties" xmlns:ns2="f07adec3-9edc-4ba9-a947-c557adee0635" xmlns:ns3="5f581e6b-b068-4ac7-8756-9ee274f65d01" targetNamespace="http://schemas.microsoft.com/office/2006/metadata/properties" ma:root="true" ma:fieldsID="9e1985d028baece6938a207f3a731faf" ns2:_="" ns3:_="">
    <xsd:import namespace="f07adec3-9edc-4ba9-a947-c557adee0635"/>
    <xsd:import namespace="5f581e6b-b068-4ac7-8756-9ee274f65d01"/>
    <xsd:element name="properties">
      <xsd:complexType>
        <xsd:sequence>
          <xsd:element name="documentManagement">
            <xsd:complexType>
              <xsd:all>
                <xsd:element ref="ns2:Description" minOccurs="0"/>
                <xsd:element ref="ns2:DocDate" minOccurs="0"/>
                <xsd:element ref="ns3:_x0422__x0438__x043f__x0020__x0434__x043e__x043a__x0443__x043c__x0435__x043d__x0442__x0430_" minOccurs="0"/>
                <xsd:element ref="ns3:_x041f__x043e__x0440__x044f__x0434__x043e__x043a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7adec3-9edc-4ba9-a947-c557adee0635" elementFormDefault="qualified">
    <xsd:import namespace="http://schemas.microsoft.com/office/2006/documentManagement/types"/>
    <xsd:import namespace="http://schemas.microsoft.com/office/infopath/2007/PartnerControls"/>
    <xsd:element name="Description" ma:index="8" nillable="true" ma:displayName="Описание" ma:internalName="Description">
      <xsd:simpleType>
        <xsd:restriction base="dms:Note"/>
      </xsd:simpleType>
    </xsd:element>
    <xsd:element name="DocDate" ma:index="9" nillable="true" ma:displayName="Дата документа" ma:format="DateOnly" ma:internalName="Doc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581e6b-b068-4ac7-8756-9ee274f65d01" elementFormDefault="qualified">
    <xsd:import namespace="http://schemas.microsoft.com/office/2006/documentManagement/types"/>
    <xsd:import namespace="http://schemas.microsoft.com/office/infopath/2007/PartnerControls"/>
    <xsd:element name="_x0422__x0438__x043f__x0020__x0434__x043e__x043a__x0443__x043c__x0435__x043d__x0442__x0430_" ma:index="10" nillable="true" ma:displayName="Тип документа" ma:list="{c182d023-43ac-4867-86d7-f6197183288b}" ma:internalName="_x0422__x0438__x043f__x0020__x0434__x043e__x043a__x0443__x043c__x0435__x043d__x0442__x0430_" ma:showField="Title">
      <xsd:simpleType>
        <xsd:restriction base="dms:Lookup"/>
      </xsd:simpleType>
    </xsd:element>
    <xsd:element name="_x041f__x043e__x0440__x044f__x0434__x043e__x043a_" ma:index="11" nillable="true" ma:displayName="Порядок" ma:decimals="0" ma:internalName="_x041f__x043e__x0440__x044f__x0434__x043e__x043a_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 xmlns="f07adec3-9edc-4ba9-a947-c557adee0635" xsi:nil="true"/>
    <_x0422__x0438__x043f__x0020__x0434__x043e__x043a__x0443__x043c__x0435__x043d__x0442__x0430_ xmlns="5f581e6b-b068-4ac7-8756-9ee274f65d01">9</_x0422__x0438__x043f__x0020__x0434__x043e__x043a__x0443__x043c__x0435__x043d__x0442__x0430_>
    <DocDate xmlns="f07adec3-9edc-4ba9-a947-c557adee0635">2019-10-10T21:00:00+00:00</DocDate>
    <_x041f__x043e__x0440__x044f__x0434__x043e__x043a_ xmlns="5f581e6b-b068-4ac7-8756-9ee274f65d01" xsi:nil="true"/>
  </documentManagement>
</p:properties>
</file>

<file path=customXml/itemProps1.xml><?xml version="1.0" encoding="utf-8"?>
<ds:datastoreItem xmlns:ds="http://schemas.openxmlformats.org/officeDocument/2006/customXml" ds:itemID="{447B1566-50AA-4F50-AD93-7CFD5C158C91}"/>
</file>

<file path=customXml/itemProps2.xml><?xml version="1.0" encoding="utf-8"?>
<ds:datastoreItem xmlns:ds="http://schemas.openxmlformats.org/officeDocument/2006/customXml" ds:itemID="{36585C46-5D62-47AA-B1E5-3A5A230B56F2}"/>
</file>

<file path=customXml/itemProps3.xml><?xml version="1.0" encoding="utf-8"?>
<ds:datastoreItem xmlns:ds="http://schemas.openxmlformats.org/officeDocument/2006/customXml" ds:itemID="{6873EF57-A60D-49C9-B324-C44EAE8BAE38}"/>
</file>

<file path=docProps/app.xml><?xml version="1.0" encoding="utf-8"?>
<Properties xmlns="http://schemas.openxmlformats.org/officeDocument/2006/extended-properties" xmlns:vt="http://schemas.openxmlformats.org/officeDocument/2006/docPropsVTypes">
  <TotalTime>3596</TotalTime>
  <Words>499</Words>
  <Application>Microsoft Office PowerPoint</Application>
  <PresentationFormat>Экран (4:3)</PresentationFormat>
  <Paragraphs>58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СХЕМА ПРОХОЖДЕНИЯ ВЫЗОВОВ «112» в г. Ярославле</vt:lpstr>
      <vt:lpstr>СХЕМА ПРОХОЖДЕНИЯ ВЫЗОВОВ «112» в Муниципальных районах Ярославской области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"Система 112"</dc:title>
  <dc:creator>User112</dc:creator>
  <cp:lastModifiedBy>Забелин Игорь Валерьевич</cp:lastModifiedBy>
  <cp:revision>136</cp:revision>
  <dcterms:created xsi:type="dcterms:W3CDTF">2017-04-04T07:14:15Z</dcterms:created>
  <dcterms:modified xsi:type="dcterms:W3CDTF">2019-10-11T11:04:27Z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0x010100403D63067CFA74429FB27DABA50A876D</vt:lpwstr>
  </property>
</Properties>
</file>